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9" r:id="rId2"/>
    <p:sldId id="282" r:id="rId3"/>
    <p:sldId id="285" r:id="rId4"/>
    <p:sldId id="284" r:id="rId5"/>
    <p:sldId id="283" r:id="rId6"/>
    <p:sldId id="262" r:id="rId7"/>
    <p:sldId id="274" r:id="rId8"/>
    <p:sldId id="264" r:id="rId9"/>
    <p:sldId id="281" r:id="rId10"/>
    <p:sldId id="288" r:id="rId11"/>
    <p:sldId id="290" r:id="rId12"/>
    <p:sldId id="277" r:id="rId13"/>
    <p:sldId id="279" r:id="rId14"/>
    <p:sldId id="278" r:id="rId15"/>
    <p:sldId id="291" r:id="rId16"/>
    <p:sldId id="292" r:id="rId17"/>
    <p:sldId id="286" r:id="rId18"/>
    <p:sldId id="287" r:id="rId19"/>
    <p:sldId id="289" r:id="rId20"/>
    <p:sldId id="276" r:id="rId21"/>
    <p:sldId id="263" r:id="rId22"/>
    <p:sldId id="272" r:id="rId23"/>
    <p:sldId id="26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2216" y="-7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C7A16-8AA9-6F41-85B8-FCA6B1AEA744}" type="datetimeFigureOut">
              <a:rPr lang="en-US" smtClean="0"/>
              <a:t>10/6/19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3AB0E-4438-7A47-9FA3-5A10C41A4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60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AB3F7-35AB-8B49-9989-DF368DE6E595}" type="datetimeFigureOut">
              <a:rPr lang="en-US" smtClean="0"/>
              <a:t>10/6/19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B78A0-870F-9C48-8A31-88711AB9D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7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78A0-870F-9C48-8A31-88711AB9DB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55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B990-FDC4-7545-BAD8-B155D0D35487}" type="datetimeFigureOut">
              <a:rPr lang="en-US" smtClean="0"/>
              <a:t>10/6/19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603C-D490-DF48-AAD7-EE85AB12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B990-FDC4-7545-BAD8-B155D0D35487}" type="datetimeFigureOut">
              <a:rPr lang="en-US" smtClean="0"/>
              <a:t>10/6/19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603C-D490-DF48-AAD7-EE85AB12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B990-FDC4-7545-BAD8-B155D0D35487}" type="datetimeFigureOut">
              <a:rPr lang="en-US" smtClean="0"/>
              <a:t>10/6/19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603C-D490-DF48-AAD7-EE85AB12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B990-FDC4-7545-BAD8-B155D0D35487}" type="datetimeFigureOut">
              <a:rPr lang="en-US" smtClean="0"/>
              <a:t>10/6/19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603C-D490-DF48-AAD7-EE85AB12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B990-FDC4-7545-BAD8-B155D0D35487}" type="datetimeFigureOut">
              <a:rPr lang="en-US" smtClean="0"/>
              <a:t>10/6/19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603C-D490-DF48-AAD7-EE85AB12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B990-FDC4-7545-BAD8-B155D0D35487}" type="datetimeFigureOut">
              <a:rPr lang="en-US" smtClean="0"/>
              <a:t>10/6/19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603C-D490-DF48-AAD7-EE85AB12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B990-FDC4-7545-BAD8-B155D0D35487}" type="datetimeFigureOut">
              <a:rPr lang="en-US" smtClean="0"/>
              <a:t>10/6/19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603C-D490-DF48-AAD7-EE85AB12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B990-FDC4-7545-BAD8-B155D0D35487}" type="datetimeFigureOut">
              <a:rPr lang="en-US" smtClean="0"/>
              <a:t>10/6/19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603C-D490-DF48-AAD7-EE85AB12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B990-FDC4-7545-BAD8-B155D0D35487}" type="datetimeFigureOut">
              <a:rPr lang="en-US" smtClean="0"/>
              <a:t>10/6/19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603C-D490-DF48-AAD7-EE85AB12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B990-FDC4-7545-BAD8-B155D0D35487}" type="datetimeFigureOut">
              <a:rPr lang="en-US" smtClean="0"/>
              <a:t>10/6/19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603C-D490-DF48-AAD7-EE85AB12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B990-FDC4-7545-BAD8-B155D0D35487}" type="datetimeFigureOut">
              <a:rPr lang="en-US" smtClean="0"/>
              <a:t>10/6/19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603C-D490-DF48-AAD7-EE85AB12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0B990-FDC4-7545-BAD8-B155D0D35487}" type="datetimeFigureOut">
              <a:rPr lang="en-US" smtClean="0"/>
              <a:t>10/6/19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0603C-D490-DF48-AAD7-EE85AB12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0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333" y="1221619"/>
            <a:ext cx="201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RPC-ATS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5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Mission Work in Africa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Theological Education is key to helping Africa mature</a:t>
            </a:r>
          </a:p>
          <a:p>
            <a:r>
              <a:rPr lang="en-US" dirty="0" smtClean="0"/>
              <a:t>North Africa is still unreached</a:t>
            </a:r>
            <a:endParaRPr lang="en-US" dirty="0" smtClean="0"/>
          </a:p>
          <a:p>
            <a:r>
              <a:rPr lang="en-US" dirty="0" smtClean="0"/>
              <a:t>Given the task ahead, the African church needs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6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shua_Project_Progress_of_Gosp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" y="0"/>
            <a:ext cx="9069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58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197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7" b="16841"/>
          <a:stretch/>
        </p:blipFill>
        <p:spPr>
          <a:xfrm>
            <a:off x="579718" y="3690468"/>
            <a:ext cx="7984565" cy="3077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 Theological Seminary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92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VISION STATEMENT:</a:t>
            </a:r>
          </a:p>
          <a:p>
            <a:pPr marL="0" indent="0">
              <a:buNone/>
            </a:pPr>
            <a:r>
              <a:rPr lang="en-US" dirty="0"/>
              <a:t>“Empowered Christian Leaders Transforming Africa and the World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4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Africa Theological Seminary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MISSION STATEMENT: </a:t>
            </a:r>
          </a:p>
          <a:p>
            <a:pPr marL="0" indent="0">
              <a:buNone/>
            </a:pPr>
            <a:r>
              <a:rPr lang="en-US" dirty="0"/>
              <a:t>“Africa Theological Seminary exist to serve the church by providing quality, relevant, in-service theological education for the </a:t>
            </a:r>
            <a:r>
              <a:rPr lang="en-US" dirty="0" err="1"/>
              <a:t>discipling</a:t>
            </a:r>
            <a:r>
              <a:rPr lang="en-US" dirty="0"/>
              <a:t> and equipping of its leaders.”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grad191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3" b="22878"/>
          <a:stretch/>
        </p:blipFill>
        <p:spPr>
          <a:xfrm>
            <a:off x="0" y="4595031"/>
            <a:ext cx="9144000" cy="224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77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 Theological Seminary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MOTTO:</a:t>
            </a:r>
          </a:p>
          <a:p>
            <a:pPr marL="0" indent="0">
              <a:buNone/>
            </a:pPr>
            <a:r>
              <a:rPr lang="en-US" dirty="0"/>
              <a:t>Training the Heart</a:t>
            </a:r>
          </a:p>
          <a:p>
            <a:pPr marL="0" indent="0">
              <a:buNone/>
            </a:pPr>
            <a:r>
              <a:rPr lang="en-US" dirty="0"/>
              <a:t>Instructing the Mind &amp;</a:t>
            </a:r>
          </a:p>
          <a:p>
            <a:pPr marL="0" indent="0">
              <a:buNone/>
            </a:pPr>
            <a:r>
              <a:rPr lang="en-US" dirty="0"/>
              <a:t>Empowering the Hands</a:t>
            </a:r>
          </a:p>
          <a:p>
            <a:endParaRPr lang="en-US" dirty="0"/>
          </a:p>
        </p:txBody>
      </p:sp>
      <p:pic>
        <p:nvPicPr>
          <p:cNvPr id="4" name="Picture 3" descr="IMG_08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6" b="40879"/>
          <a:stretch/>
        </p:blipFill>
        <p:spPr>
          <a:xfrm>
            <a:off x="0" y="4855882"/>
            <a:ext cx="9144000" cy="200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04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464"/>
            <a:ext cx="8229600" cy="1143000"/>
          </a:xfrm>
        </p:spPr>
        <p:txBody>
          <a:bodyPr/>
          <a:lstStyle/>
          <a:p>
            <a:r>
              <a:rPr lang="en-US" dirty="0" smtClean="0"/>
              <a:t>Alfred </a:t>
            </a:r>
            <a:r>
              <a:rPr lang="en-US" dirty="0" err="1" smtClean="0"/>
              <a:t>Rutto</a:t>
            </a:r>
            <a:endParaRPr lang="en-US" dirty="0"/>
          </a:p>
        </p:txBody>
      </p:sp>
      <p:pic>
        <p:nvPicPr>
          <p:cNvPr id="4" name="Content Placeholder 3" descr="Rutto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3371" r="2913" b="39173"/>
          <a:stretch/>
        </p:blipFill>
        <p:spPr>
          <a:xfrm>
            <a:off x="5193554" y="1210235"/>
            <a:ext cx="3711036" cy="4078941"/>
          </a:xfrm>
        </p:spPr>
      </p:pic>
      <p:sp>
        <p:nvSpPr>
          <p:cNvPr id="5" name="TextBox 4"/>
          <p:cNvSpPr txBox="1"/>
          <p:nvPr/>
        </p:nvSpPr>
        <p:spPr>
          <a:xfrm>
            <a:off x="254000" y="1524002"/>
            <a:ext cx="47961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Vice President of Academic Affairs / Teaching </a:t>
            </a:r>
            <a:r>
              <a:rPr lang="en-US" sz="3200" dirty="0" smtClean="0"/>
              <a:t>Faculty</a:t>
            </a:r>
          </a:p>
          <a:p>
            <a:endParaRPr lang="en-US" sz="2000" dirty="0"/>
          </a:p>
        </p:txBody>
      </p:sp>
      <p:pic>
        <p:nvPicPr>
          <p:cNvPr id="6" name="Picture 5" descr="Rutto_Famil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2331" r="6284" b="30660"/>
          <a:stretch/>
        </p:blipFill>
        <p:spPr>
          <a:xfrm>
            <a:off x="367551" y="2913534"/>
            <a:ext cx="4428566" cy="3436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5647" y="6430078"/>
            <a:ext cx="370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Ian, Alfred, Nancy &amp; Brian</a:t>
            </a:r>
          </a:p>
        </p:txBody>
      </p:sp>
    </p:spTree>
    <p:extLst>
      <p:ext uri="{BB962C8B-B14F-4D97-AF65-F5344CB8AC3E}">
        <p14:creationId xmlns:p14="http://schemas.microsoft.com/office/powerpoint/2010/main" val="485399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Emmy </a:t>
            </a:r>
            <a:r>
              <a:rPr lang="en-US" dirty="0" err="1"/>
              <a:t>Oriaro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538941"/>
            <a:ext cx="48469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Head Librarian</a:t>
            </a:r>
            <a:endParaRPr lang="en-US" sz="3200" dirty="0"/>
          </a:p>
        </p:txBody>
      </p:sp>
      <p:pic>
        <p:nvPicPr>
          <p:cNvPr id="5" name="Picture 4" descr="Oriaro_Fami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15785"/>
            <a:ext cx="5486400" cy="3450336"/>
          </a:xfrm>
          <a:prstGeom prst="rect">
            <a:avLst/>
          </a:prstGeom>
        </p:spPr>
      </p:pic>
      <p:pic>
        <p:nvPicPr>
          <p:cNvPr id="6" name="Picture 5" descr="Oria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34" y="1417638"/>
            <a:ext cx="2711824" cy="36157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173" y="6245414"/>
            <a:ext cx="484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Joy, Noreen, Paul, Solomon, Emmy &amp; Ivy</a:t>
            </a:r>
          </a:p>
        </p:txBody>
      </p:sp>
    </p:spTree>
    <p:extLst>
      <p:ext uri="{BB962C8B-B14F-4D97-AF65-F5344CB8AC3E}">
        <p14:creationId xmlns:p14="http://schemas.microsoft.com/office/powerpoint/2010/main" val="219546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Role at 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Teach: Train students in Bible and Theology in </a:t>
            </a:r>
            <a:r>
              <a:rPr lang="en-US" dirty="0" err="1" smtClean="0"/>
              <a:t>Kitale</a:t>
            </a:r>
            <a:r>
              <a:rPr lang="en-US" dirty="0" smtClean="0"/>
              <a:t>, Kenya. Four months out of the year.</a:t>
            </a:r>
          </a:p>
          <a:p>
            <a:r>
              <a:rPr lang="en-US" dirty="0" smtClean="0"/>
              <a:t>Grade: Evaluate fieldwork of students to encourage progress and correct. Year round.</a:t>
            </a:r>
          </a:p>
          <a:p>
            <a:r>
              <a:rPr lang="en-US" dirty="0" smtClean="0"/>
              <a:t>Development: Raise awareness of the work at ATS along with encouraging prayer and financial gifts. Eight months out of the year.</a:t>
            </a:r>
          </a:p>
          <a:p>
            <a:r>
              <a:rPr lang="en-US" dirty="0" smtClean="0"/>
              <a:t>Research/Write: Produce academic articles for ATS. Year round.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4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T_Biblical_Theology_Short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26278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25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66833"/>
          </a:xfrm>
        </p:spPr>
        <p:txBody>
          <a:bodyPr>
            <a:normAutofit/>
          </a:bodyPr>
          <a:lstStyle/>
          <a:p>
            <a:r>
              <a:rPr lang="en-US" dirty="0" smtClean="0"/>
              <a:t>Pray</a:t>
            </a:r>
          </a:p>
          <a:p>
            <a:pPr lvl="1"/>
            <a:r>
              <a:rPr lang="en-US" dirty="0" smtClean="0"/>
              <a:t>ATS </a:t>
            </a:r>
            <a:r>
              <a:rPr lang="en-US" dirty="0" err="1" smtClean="0"/>
              <a:t>icmusa.org</a:t>
            </a:r>
            <a:r>
              <a:rPr lang="en-US" dirty="0" smtClean="0"/>
              <a:t>/</a:t>
            </a:r>
            <a:r>
              <a:rPr lang="en-US" dirty="0" err="1" smtClean="0"/>
              <a:t>ats</a:t>
            </a:r>
            <a:r>
              <a:rPr lang="en-US" dirty="0" smtClean="0"/>
              <a:t>/pray (newsletter coming soon)</a:t>
            </a:r>
          </a:p>
          <a:p>
            <a:pPr lvl="1"/>
            <a:r>
              <a:rPr lang="en-US" dirty="0" smtClean="0"/>
              <a:t>Alfred </a:t>
            </a:r>
            <a:r>
              <a:rPr lang="en-US" dirty="0" err="1" smtClean="0"/>
              <a:t>Rutto</a:t>
            </a:r>
            <a:r>
              <a:rPr lang="en-US" dirty="0" smtClean="0"/>
              <a:t> </a:t>
            </a:r>
            <a:r>
              <a:rPr lang="en-US" dirty="0" err="1" smtClean="0"/>
              <a:t>icmusa.org</a:t>
            </a:r>
            <a:r>
              <a:rPr lang="en-US" dirty="0" smtClean="0"/>
              <a:t>/</a:t>
            </a:r>
            <a:r>
              <a:rPr lang="en-US" dirty="0" err="1" smtClean="0"/>
              <a:t>ats</a:t>
            </a:r>
            <a:r>
              <a:rPr lang="en-US" dirty="0" smtClean="0"/>
              <a:t>/</a:t>
            </a:r>
            <a:r>
              <a:rPr lang="en-US" dirty="0" err="1" smtClean="0"/>
              <a:t>rutto</a:t>
            </a:r>
            <a:endParaRPr lang="en-US" dirty="0" smtClean="0"/>
          </a:p>
          <a:p>
            <a:pPr lvl="1"/>
            <a:r>
              <a:rPr lang="en-US" dirty="0" smtClean="0"/>
              <a:t>Emmy </a:t>
            </a:r>
            <a:r>
              <a:rPr lang="en-US" dirty="0" err="1" smtClean="0"/>
              <a:t>Oriaro</a:t>
            </a:r>
            <a:r>
              <a:rPr lang="en-US" dirty="0" smtClean="0"/>
              <a:t> </a:t>
            </a:r>
            <a:r>
              <a:rPr lang="en-US" dirty="0" err="1" smtClean="0"/>
              <a:t>icmusa.org</a:t>
            </a:r>
            <a:r>
              <a:rPr lang="en-US" dirty="0" smtClean="0"/>
              <a:t>/</a:t>
            </a:r>
            <a:r>
              <a:rPr lang="en-US" dirty="0" err="1" smtClean="0"/>
              <a:t>ats</a:t>
            </a:r>
            <a:r>
              <a:rPr lang="en-US" dirty="0" smtClean="0"/>
              <a:t>/</a:t>
            </a:r>
            <a:r>
              <a:rPr lang="en-US" dirty="0" err="1" smtClean="0"/>
              <a:t>oriaro</a:t>
            </a:r>
            <a:endParaRPr lang="en-US" dirty="0" smtClean="0"/>
          </a:p>
          <a:p>
            <a:pPr lvl="1"/>
            <a:r>
              <a:rPr lang="en-US" dirty="0" smtClean="0"/>
              <a:t>Paul &amp; Donna cox-</a:t>
            </a:r>
            <a:r>
              <a:rPr lang="en-US" dirty="0" err="1" smtClean="0"/>
              <a:t>net.com</a:t>
            </a:r>
            <a:r>
              <a:rPr lang="en-US" dirty="0" smtClean="0"/>
              <a:t>/</a:t>
            </a:r>
            <a:r>
              <a:rPr lang="en-US" dirty="0" err="1" smtClean="0"/>
              <a:t>prayer_blog</a:t>
            </a:r>
            <a:r>
              <a:rPr lang="en-US" dirty="0" smtClean="0"/>
              <a:t> (email)</a:t>
            </a:r>
            <a:endParaRPr lang="en-US" dirty="0" smtClean="0"/>
          </a:p>
          <a:p>
            <a:r>
              <a:rPr lang="en-US" dirty="0" smtClean="0"/>
              <a:t>Visit</a:t>
            </a:r>
          </a:p>
          <a:p>
            <a:r>
              <a:rPr lang="en-US" dirty="0" smtClean="0"/>
              <a:t>Give Financially </a:t>
            </a:r>
          </a:p>
          <a:p>
            <a:pPr lvl="1"/>
            <a:r>
              <a:rPr lang="en-US" dirty="0" smtClean="0"/>
              <a:t>Sheppard Scholarships</a:t>
            </a:r>
          </a:p>
          <a:p>
            <a:pPr lvl="1"/>
            <a:r>
              <a:rPr lang="en-US" dirty="0" smtClean="0"/>
              <a:t>Support ATS staff member(s)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47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 - Family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wife </a:t>
            </a:r>
            <a:r>
              <a:rPr lang="mr-IN" dirty="0" smtClean="0"/>
              <a:t>–</a:t>
            </a:r>
            <a:r>
              <a:rPr lang="en-US" dirty="0" smtClean="0"/>
              <a:t> Donna</a:t>
            </a:r>
          </a:p>
          <a:p>
            <a:r>
              <a:rPr lang="en-US" dirty="0" smtClean="0"/>
              <a:t>Three kids </a:t>
            </a:r>
            <a:r>
              <a:rPr lang="mr-IN" dirty="0" smtClean="0"/>
              <a:t>–</a:t>
            </a:r>
            <a:r>
              <a:rPr lang="en-US" dirty="0" smtClean="0"/>
              <a:t> Nehemiah, Micah Joy &amp; Miriam</a:t>
            </a:r>
            <a:endParaRPr lang="en-US" dirty="0"/>
          </a:p>
        </p:txBody>
      </p:sp>
      <p:pic>
        <p:nvPicPr>
          <p:cNvPr id="4" name="Picture 3" descr="20190803_17443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6" r="5555" b="11593"/>
          <a:stretch/>
        </p:blipFill>
        <p:spPr>
          <a:xfrm>
            <a:off x="1822824" y="2994387"/>
            <a:ext cx="5498353" cy="368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69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333" y="1221619"/>
            <a:ext cx="201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RPC-ATS-End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5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frica-political-map-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88" y="0"/>
            <a:ext cx="7354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6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_HD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765"/>
            <a:ext cx="9144000" cy="43505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43736" y="5573057"/>
            <a:ext cx="4056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UN Human Development Index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011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CI_20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21" y="0"/>
            <a:ext cx="8101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44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 </a:t>
            </a:r>
            <a:r>
              <a:rPr lang="mr-IN" dirty="0" smtClean="0"/>
              <a:t>–</a:t>
            </a:r>
            <a:r>
              <a:rPr lang="en-US" dirty="0" smtClean="0"/>
              <a:t> Conversion/Call to 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Became a believer when I was 10 during a revival at First Baptist Church. Belen, New Mexico</a:t>
            </a:r>
          </a:p>
          <a:p>
            <a:r>
              <a:rPr lang="en-US" dirty="0" smtClean="0"/>
              <a:t>During college I was deeply moved by a presentation on missions at the University of New Mexico’s Baptist Student Union. Albuquerque, New Mexico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319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 </a:t>
            </a:r>
            <a:r>
              <a:rPr lang="mr-IN" dirty="0" smtClean="0"/>
              <a:t>–</a:t>
            </a:r>
            <a:r>
              <a:rPr lang="en-US" dirty="0" smtClean="0"/>
              <a:t> Ordination/Education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Ordained Minister by New Covenant Church. Albuquerque, New Mexico 2005</a:t>
            </a:r>
          </a:p>
          <a:p>
            <a:r>
              <a:rPr lang="en-US" dirty="0" smtClean="0"/>
              <a:t>Doctor of Philosophy in Theology from the South African Theological Seminary. </a:t>
            </a:r>
            <a:r>
              <a:rPr lang="en-US" dirty="0" err="1" smtClean="0"/>
              <a:t>Bryanston</a:t>
            </a:r>
            <a:r>
              <a:rPr lang="en-US" dirty="0" smtClean="0"/>
              <a:t>, </a:t>
            </a:r>
            <a:r>
              <a:rPr lang="en-US" dirty="0" err="1" smtClean="0"/>
              <a:t>Sandton</a:t>
            </a:r>
            <a:r>
              <a:rPr lang="en-US" dirty="0" smtClean="0"/>
              <a:t>, South Africa 2013-2019</a:t>
            </a:r>
          </a:p>
          <a:p>
            <a:r>
              <a:rPr lang="en-US" dirty="0" smtClean="0"/>
              <a:t>Masters of Theology in </a:t>
            </a:r>
            <a:r>
              <a:rPr lang="en-US" dirty="0" err="1" smtClean="0"/>
              <a:t>Parachurch</a:t>
            </a:r>
            <a:r>
              <a:rPr lang="en-US" dirty="0" smtClean="0"/>
              <a:t> Ministries from Dallas Theological Seminary. Dallas, Texas 2001-2006</a:t>
            </a:r>
          </a:p>
          <a:p>
            <a:r>
              <a:rPr lang="en-US" dirty="0" smtClean="0"/>
              <a:t>Bachelor of Science in Electrical Engineering from the University of New Mexico. Albuquerque, New Mexico 1984-1992</a:t>
            </a:r>
          </a:p>
        </p:txBody>
      </p:sp>
    </p:spTree>
    <p:extLst>
      <p:ext uri="{BB962C8B-B14F-4D97-AF65-F5344CB8AC3E}">
        <p14:creationId xmlns:p14="http://schemas.microsoft.com/office/powerpoint/2010/main" val="140083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 </a:t>
            </a:r>
            <a:r>
              <a:rPr lang="mr-IN" dirty="0" smtClean="0"/>
              <a:t>–</a:t>
            </a:r>
            <a:r>
              <a:rPr lang="en-US" dirty="0" smtClean="0"/>
              <a:t> Africa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Development, teaching, research and writing for Africa Theological Seminary. </a:t>
            </a:r>
            <a:r>
              <a:rPr lang="en-US" dirty="0" err="1" smtClean="0"/>
              <a:t>Kitale</a:t>
            </a:r>
            <a:r>
              <a:rPr lang="en-US" dirty="0" smtClean="0"/>
              <a:t>, Kenya 2016-present</a:t>
            </a:r>
          </a:p>
          <a:p>
            <a:r>
              <a:rPr lang="en-US" dirty="0" smtClean="0"/>
              <a:t>Director of Discipleship, Station Director and Broadcast Engineer for TWR (formerly Trans World Radio). Swaziland, Benin and Kenya 1999-2001 &amp; 2006-2016.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85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8824"/>
            <a:ext cx="8229600" cy="5827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						% Protestants </a:t>
            </a:r>
          </a:p>
          <a:p>
            <a:pPr marL="0" indent="0">
              <a:buNone/>
            </a:pPr>
            <a:r>
              <a:rPr lang="en-US" dirty="0"/>
              <a:t>				</a:t>
            </a:r>
            <a:r>
              <a:rPr lang="en-US" dirty="0" smtClean="0"/>
              <a:t>Millions	World Wide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Africa </a:t>
            </a:r>
            <a:r>
              <a:rPr lang="en-US" dirty="0" smtClean="0"/>
              <a:t>			228.30 	40.8</a:t>
            </a:r>
            <a:r>
              <a:rPr lang="en-US" dirty="0"/>
              <a:t>% </a:t>
            </a:r>
          </a:p>
          <a:p>
            <a:pPr marL="0" indent="0">
              <a:buNone/>
            </a:pPr>
            <a:r>
              <a:rPr lang="en-US" dirty="0"/>
              <a:t>Asia </a:t>
            </a:r>
            <a:r>
              <a:rPr lang="en-US" dirty="0" smtClean="0"/>
              <a:t>				99.04 	17.7</a:t>
            </a:r>
            <a:r>
              <a:rPr lang="en-US" dirty="0"/>
              <a:t>% </a:t>
            </a:r>
          </a:p>
          <a:p>
            <a:pPr marL="0" indent="0">
              <a:buNone/>
            </a:pPr>
            <a:r>
              <a:rPr lang="en-US" dirty="0"/>
              <a:t>Europe </a:t>
            </a:r>
            <a:r>
              <a:rPr lang="en-US" dirty="0" smtClean="0"/>
              <a:t>			90.88 	16.3</a:t>
            </a:r>
            <a:r>
              <a:rPr lang="en-US" dirty="0"/>
              <a:t>% </a:t>
            </a:r>
          </a:p>
          <a:p>
            <a:pPr marL="0" indent="0">
              <a:buNone/>
            </a:pPr>
            <a:r>
              <a:rPr lang="en-US" dirty="0"/>
              <a:t>Latin America </a:t>
            </a:r>
            <a:r>
              <a:rPr lang="en-US" dirty="0" smtClean="0"/>
              <a:t>		66.84 	12.0</a:t>
            </a:r>
            <a:r>
              <a:rPr lang="en-US" dirty="0"/>
              <a:t>% </a:t>
            </a:r>
          </a:p>
          <a:p>
            <a:pPr marL="0" indent="0">
              <a:buNone/>
            </a:pPr>
            <a:r>
              <a:rPr lang="en-US" dirty="0"/>
              <a:t>Northern America </a:t>
            </a:r>
            <a:r>
              <a:rPr lang="en-US" dirty="0" smtClean="0"/>
              <a:t>	61.02 	10.9</a:t>
            </a:r>
            <a:r>
              <a:rPr lang="en-US" dirty="0"/>
              <a:t>% </a:t>
            </a:r>
          </a:p>
          <a:p>
            <a:pPr marL="0" indent="0">
              <a:buNone/>
            </a:pPr>
            <a:r>
              <a:rPr lang="en-US" dirty="0"/>
              <a:t>Oceania </a:t>
            </a:r>
            <a:r>
              <a:rPr lang="en-US" dirty="0" smtClean="0"/>
              <a:t>			13.17 	2.4%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7424" y="5782237"/>
            <a:ext cx="8089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Johnson, TM, GA </a:t>
            </a:r>
            <a:r>
              <a:rPr lang="en-US" dirty="0" err="1"/>
              <a:t>Zurlo</a:t>
            </a:r>
            <a:r>
              <a:rPr lang="en-US" dirty="0"/>
              <a:t>, AW Hickman &amp; PF Crossing 2017. Christianity 2017: Five Hundred Years of Protestant Christianity. </a:t>
            </a:r>
            <a:r>
              <a:rPr lang="en-US" i="1" dirty="0"/>
              <a:t>International Bulletin of Missionary Research, </a:t>
            </a:r>
            <a:r>
              <a:rPr lang="en-US" dirty="0"/>
              <a:t>41(1)</a:t>
            </a:r>
            <a:r>
              <a:rPr lang="en-US" b="1" dirty="0"/>
              <a:t>:</a:t>
            </a:r>
            <a:r>
              <a:rPr lang="en-US" dirty="0"/>
              <a:t>41-52.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15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02235"/>
            <a:ext cx="7772400" cy="289821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In 1900 percentage of world’s Protestants that were African: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3800" dirty="0" smtClean="0"/>
              <a:t>1.7%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421014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“</a:t>
            </a:r>
            <a:r>
              <a:rPr lang="en-US" sz="4000" b="1" dirty="0"/>
              <a:t>The church in Africa </a:t>
            </a:r>
            <a:r>
              <a:rPr lang="en-US" sz="4000" b="1" dirty="0" smtClean="0"/>
              <a:t>was a </a:t>
            </a:r>
            <a:r>
              <a:rPr lang="en-US" sz="4000" b="1" dirty="0"/>
              <a:t>mile long in terms of quantity, but only an inch deep in terms of quality</a:t>
            </a:r>
            <a:r>
              <a:rPr lang="en-US" sz="4000" dirty="0"/>
              <a:t>.” </a:t>
            </a:r>
            <a:endParaRPr lang="en-US" sz="4000" dirty="0" smtClean="0"/>
          </a:p>
          <a:p>
            <a:endParaRPr lang="en-US" sz="4000" dirty="0"/>
          </a:p>
          <a:p>
            <a:pPr marL="0" indent="0">
              <a:buNone/>
            </a:pPr>
            <a:r>
              <a:rPr lang="en-US" sz="4000" b="1" dirty="0" smtClean="0"/>
              <a:t>				</a:t>
            </a:r>
            <a:r>
              <a:rPr lang="en-US" sz="4000" b="1" dirty="0" err="1" smtClean="0"/>
              <a:t>Tokunboh</a:t>
            </a:r>
            <a:r>
              <a:rPr lang="en-US" sz="4000" b="1" dirty="0" smtClean="0"/>
              <a:t> </a:t>
            </a:r>
            <a:r>
              <a:rPr lang="en-US" sz="4000" b="1" dirty="0" err="1"/>
              <a:t>Adeyemo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412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1" y="298824"/>
            <a:ext cx="9009529" cy="5827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				Missionaries	% Increase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				per Million		Last</a:t>
            </a:r>
          </a:p>
          <a:p>
            <a:pPr marL="0" indent="0">
              <a:buNone/>
            </a:pPr>
            <a:r>
              <a:rPr lang="en-US" dirty="0" smtClean="0"/>
              <a:t>				Christians		100 Years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Africa </a:t>
            </a:r>
            <a:r>
              <a:rPr lang="en-US" dirty="0" smtClean="0"/>
              <a:t>			42	 </a:t>
            </a:r>
            <a:r>
              <a:rPr lang="en-US" dirty="0"/>
              <a:t>	</a:t>
            </a:r>
            <a:r>
              <a:rPr lang="en-US" dirty="0" smtClean="0"/>
              <a:t>	1.5%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Asia </a:t>
            </a:r>
            <a:r>
              <a:rPr lang="en-US" dirty="0" smtClean="0"/>
              <a:t>				134	 		11%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Europe </a:t>
            </a:r>
            <a:r>
              <a:rPr lang="en-US" dirty="0" smtClean="0"/>
              <a:t>			226			2.4%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Latin America </a:t>
            </a:r>
            <a:r>
              <a:rPr lang="en-US" dirty="0" smtClean="0"/>
              <a:t>		106	 		21%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Northern America 	</a:t>
            </a:r>
            <a:r>
              <a:rPr lang="en-US" dirty="0" smtClean="0"/>
              <a:t>477			2.7%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Oceania </a:t>
            </a:r>
            <a:r>
              <a:rPr lang="en-US" dirty="0" smtClean="0"/>
              <a:t>			215			2.4%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1093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Center for the Study of Global Christianity. 2010. Christianity 2010: A view from the new atlas of global Christianity. </a:t>
            </a:r>
            <a:r>
              <a:rPr lang="en-US" i="1" dirty="0"/>
              <a:t>International Bulletin of Missionary Research, </a:t>
            </a:r>
            <a:r>
              <a:rPr lang="en-US" dirty="0"/>
              <a:t>34 (January): 29-36 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470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3116</TotalTime>
  <Words>577</Words>
  <Application>Microsoft Macintosh PowerPoint</Application>
  <PresentationFormat>On-screen Show (4:3)</PresentationFormat>
  <Paragraphs>81</Paragraphs>
  <Slides>23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Black</vt:lpstr>
      <vt:lpstr>PowerPoint Presentation</vt:lpstr>
      <vt:lpstr>Bio - Family</vt:lpstr>
      <vt:lpstr>Bio – Conversion/Call to Missions</vt:lpstr>
      <vt:lpstr>Bio – Ordination/Education</vt:lpstr>
      <vt:lpstr>Bio – Africa Experience</vt:lpstr>
      <vt:lpstr>PowerPoint Presentation</vt:lpstr>
      <vt:lpstr>In 1900 percentage of world’s Protestants that were African:</vt:lpstr>
      <vt:lpstr>PowerPoint Presentation</vt:lpstr>
      <vt:lpstr>PowerPoint Presentation</vt:lpstr>
      <vt:lpstr>Why Mission Work in Africa</vt:lpstr>
      <vt:lpstr>PowerPoint Presentation</vt:lpstr>
      <vt:lpstr>Africa Theological Seminary</vt:lpstr>
      <vt:lpstr>Africa Theological Seminary</vt:lpstr>
      <vt:lpstr>Africa Theological Seminary</vt:lpstr>
      <vt:lpstr>Alfred Rutto</vt:lpstr>
      <vt:lpstr>Emmy Oriaro</vt:lpstr>
      <vt:lpstr>My Role at ATS</vt:lpstr>
      <vt:lpstr>PowerPoint Presentation</vt:lpstr>
      <vt:lpstr>Get Involved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Roland Paul Cox</dc:creator>
  <cp:lastModifiedBy>Roland Paul Cox</cp:lastModifiedBy>
  <cp:revision>31</cp:revision>
  <cp:lastPrinted>2019-08-20T22:42:19Z</cp:lastPrinted>
  <dcterms:created xsi:type="dcterms:W3CDTF">2019-02-24T08:05:55Z</dcterms:created>
  <dcterms:modified xsi:type="dcterms:W3CDTF">2019-10-06T21:52:51Z</dcterms:modified>
</cp:coreProperties>
</file>